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8" r:id="rId7"/>
    <p:sldId id="261" r:id="rId8"/>
    <p:sldId id="262" r:id="rId9"/>
    <p:sldId id="263" r:id="rId10"/>
    <p:sldId id="264" r:id="rId11"/>
    <p:sldId id="265" r:id="rId12"/>
    <p:sldId id="266" r:id="rId13"/>
    <p:sldId id="267"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3" autoAdjust="0"/>
    <p:restoredTop sz="94660"/>
  </p:normalViewPr>
  <p:slideViewPr>
    <p:cSldViewPr snapToGrid="0">
      <p:cViewPr varScale="1">
        <p:scale>
          <a:sx n="69" d="100"/>
          <a:sy n="69" d="100"/>
        </p:scale>
        <p:origin x="6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492386-518A-497C-8611-B5782E0A4127}" type="datetimeFigureOut">
              <a:rPr lang="en-US" smtClean="0"/>
              <a:t>4/23/2021</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BBC2D684-D462-4253-94BC-EB690C131344}"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8222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492386-518A-497C-8611-B5782E0A4127}"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2D684-D462-4253-94BC-EB690C131344}"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39591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492386-518A-497C-8611-B5782E0A4127}"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2D684-D462-4253-94BC-EB690C131344}"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985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492386-518A-497C-8611-B5782E0A4127}"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2D684-D462-4253-94BC-EB690C131344}"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241829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492386-518A-497C-8611-B5782E0A4127}" type="datetimeFigureOut">
              <a:rPr lang="en-US" smtClean="0"/>
              <a:t>4/23/2021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BC2D684-D462-4253-94BC-EB690C131344}"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53451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492386-518A-497C-8611-B5782E0A4127}"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2D684-D462-4253-94BC-EB690C131344}"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35363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492386-518A-497C-8611-B5782E0A4127}" type="datetimeFigureOut">
              <a:rPr lang="en-US" smtClean="0"/>
              <a:t>4/23/2021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BC2D684-D462-4253-94BC-EB690C131344}"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73283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F492386-518A-497C-8611-B5782E0A4127}" type="datetimeFigureOut">
              <a:rPr lang="en-US" smtClean="0"/>
              <a:t>4/23/2021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BC2D684-D462-4253-94BC-EB690C131344}"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43335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492386-518A-497C-8611-B5782E0A4127}" type="datetimeFigureOut">
              <a:rPr lang="en-US" smtClean="0"/>
              <a:t>4/23/2021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BC2D684-D462-4253-94BC-EB690C131344}" type="slidenum">
              <a:rPr lang="en-US" smtClean="0"/>
              <a:t>‹#›</a:t>
            </a:fld>
            <a:endParaRPr lang="en-US"/>
          </a:p>
        </p:txBody>
      </p:sp>
    </p:spTree>
    <p:extLst>
      <p:ext uri="{BB962C8B-B14F-4D97-AF65-F5344CB8AC3E}">
        <p14:creationId xmlns:p14="http://schemas.microsoft.com/office/powerpoint/2010/main" val="993495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F492386-518A-497C-8611-B5782E0A4127}" type="datetimeFigureOut">
              <a:rPr lang="en-US" smtClean="0"/>
              <a:t>4/23/2021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BC2D684-D462-4253-94BC-EB690C131344}"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4733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0F492386-518A-497C-8611-B5782E0A4127}" type="datetimeFigureOut">
              <a:rPr lang="en-US" smtClean="0"/>
              <a:t>4/23/2021</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BBC2D684-D462-4253-94BC-EB690C131344}"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59613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0F492386-518A-497C-8611-B5782E0A4127}" type="datetimeFigureOut">
              <a:rPr lang="en-US" smtClean="0"/>
              <a:t>4/23/2021</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BBC2D684-D462-4253-94BC-EB690C131344}"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53703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36AB5-7540-4AAE-A55D-5D47F5FFF828}"/>
              </a:ext>
            </a:extLst>
          </p:cNvPr>
          <p:cNvSpPr>
            <a:spLocks noGrp="1"/>
          </p:cNvSpPr>
          <p:nvPr>
            <p:ph type="ctrTitle"/>
          </p:nvPr>
        </p:nvSpPr>
        <p:spPr>
          <a:xfrm>
            <a:off x="1371600" y="138545"/>
            <a:ext cx="9504218" cy="5735783"/>
          </a:xfrm>
        </p:spPr>
        <p:txBody>
          <a:bodyPr>
            <a:normAutofit fontScale="90000"/>
          </a:bodyPr>
          <a:lstStyle/>
          <a:p>
            <a:pPr algn="ctr">
              <a:lnSpc>
                <a:spcPct val="200000"/>
              </a:lnSpc>
            </a:pPr>
            <a:r>
              <a:rPr lang="en-US" sz="1800" b="1" dirty="0"/>
              <a:t>The Comparison of Physical Education and Sports</a:t>
            </a:r>
            <a:br>
              <a:rPr lang="en-US" sz="1800" b="1" dirty="0"/>
            </a:br>
            <a:r>
              <a:rPr lang="en-US" sz="1800" b="1" dirty="0"/>
              <a:t>Lessons Applied in Education Systems</a:t>
            </a:r>
            <a:br>
              <a:rPr lang="en-US" sz="1800" b="1" dirty="0"/>
            </a:br>
            <a:r>
              <a:rPr lang="en-US" sz="1800" b="1" dirty="0"/>
              <a:t>of Turkey and Kosovo</a:t>
            </a:r>
            <a:br>
              <a:rPr lang="en-US" sz="1800" b="1" dirty="0"/>
            </a:br>
            <a:br>
              <a:rPr lang="en-US" sz="1800" dirty="0"/>
            </a:br>
            <a:br>
              <a:rPr lang="en-US" sz="1800" dirty="0"/>
            </a:br>
            <a:br>
              <a:rPr lang="en-US" sz="1800" dirty="0"/>
            </a:br>
            <a:r>
              <a:rPr lang="en-US" sz="2200" dirty="0"/>
              <a:t>Author</a:t>
            </a:r>
            <a:br>
              <a:rPr lang="en-US" sz="2200" dirty="0"/>
            </a:br>
            <a:r>
              <a:rPr lang="en-US" sz="2200" dirty="0"/>
              <a:t>Institutional Affiliation</a:t>
            </a:r>
            <a:br>
              <a:rPr lang="en-US" sz="2200" dirty="0"/>
            </a:br>
            <a:r>
              <a:rPr lang="en-US" sz="2200" dirty="0"/>
              <a:t>Instructor </a:t>
            </a:r>
            <a:br>
              <a:rPr lang="en-US" sz="2200" dirty="0"/>
            </a:br>
            <a:r>
              <a:rPr lang="en-US" sz="2200" dirty="0"/>
              <a:t>Course Code </a:t>
            </a:r>
            <a:br>
              <a:rPr lang="en-US" sz="2200" dirty="0"/>
            </a:br>
            <a:r>
              <a:rPr lang="en-US" sz="2200" dirty="0"/>
              <a:t>Date Of Submission </a:t>
            </a:r>
            <a:endParaRPr lang="en-US" sz="1800" dirty="0"/>
          </a:p>
        </p:txBody>
      </p:sp>
    </p:spTree>
    <p:extLst>
      <p:ext uri="{BB962C8B-B14F-4D97-AF65-F5344CB8AC3E}">
        <p14:creationId xmlns:p14="http://schemas.microsoft.com/office/powerpoint/2010/main" val="6416457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9BB1E-F499-499B-802D-3EF510686E3A}"/>
              </a:ext>
            </a:extLst>
          </p:cNvPr>
          <p:cNvSpPr>
            <a:spLocks noGrp="1"/>
          </p:cNvSpPr>
          <p:nvPr>
            <p:ph type="title"/>
          </p:nvPr>
        </p:nvSpPr>
        <p:spPr/>
        <p:txBody>
          <a:bodyPr/>
          <a:lstStyle/>
          <a:p>
            <a:r>
              <a:rPr lang="en-US" b="1" dirty="0"/>
              <a:t>Negative aspects in the Turkish curriculum</a:t>
            </a:r>
          </a:p>
        </p:txBody>
      </p:sp>
      <p:sp>
        <p:nvSpPr>
          <p:cNvPr id="3" name="Content Placeholder 2">
            <a:extLst>
              <a:ext uri="{FF2B5EF4-FFF2-40B4-BE49-F238E27FC236}">
                <a16:creationId xmlns:a16="http://schemas.microsoft.com/office/drawing/2014/main" id="{D05BE67E-B557-4837-8C3E-CF52BFACADF8}"/>
              </a:ext>
            </a:extLst>
          </p:cNvPr>
          <p:cNvSpPr>
            <a:spLocks noGrp="1"/>
          </p:cNvSpPr>
          <p:nvPr>
            <p:ph idx="1"/>
          </p:nvPr>
        </p:nvSpPr>
        <p:spPr/>
        <p:txBody>
          <a:bodyPr/>
          <a:lstStyle/>
          <a:p>
            <a:r>
              <a:rPr lang="en-US" dirty="0"/>
              <a:t>Learning, sub-learning and attainments are given in great detail in the curriculum (1-12th grades). However, there is no clarification regarding the topic or activities. </a:t>
            </a:r>
          </a:p>
          <a:p>
            <a:r>
              <a:rPr lang="en-US" dirty="0"/>
              <a:t>This situation may cause difficulties and complications in creating curriculums.</a:t>
            </a:r>
          </a:p>
          <a:p>
            <a:r>
              <a:rPr lang="en-US" dirty="0"/>
              <a:t>The frequency of changing the curriculums can be stated as high. </a:t>
            </a:r>
          </a:p>
          <a:p>
            <a:r>
              <a:rPr lang="en-US" dirty="0"/>
              <a:t>Although the name of the institution is National Education, due to the constant changes in the education system, it can be said that a long-term National education system is yet to be settled.</a:t>
            </a:r>
          </a:p>
          <a:p>
            <a:endParaRPr lang="en-US" dirty="0"/>
          </a:p>
        </p:txBody>
      </p:sp>
    </p:spTree>
    <p:extLst>
      <p:ext uri="{BB962C8B-B14F-4D97-AF65-F5344CB8AC3E}">
        <p14:creationId xmlns:p14="http://schemas.microsoft.com/office/powerpoint/2010/main" val="36813628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4C041-BAC8-4FF5-ADDB-E89AD7C5DFCD}"/>
              </a:ext>
            </a:extLst>
          </p:cNvPr>
          <p:cNvSpPr>
            <a:spLocks noGrp="1"/>
          </p:cNvSpPr>
          <p:nvPr>
            <p:ph type="title"/>
          </p:nvPr>
        </p:nvSpPr>
        <p:spPr/>
        <p:txBody>
          <a:bodyPr/>
          <a:lstStyle/>
          <a:p>
            <a:pPr algn="ctr"/>
            <a:r>
              <a:rPr lang="en-US" b="1" dirty="0"/>
              <a:t>Summary </a:t>
            </a:r>
          </a:p>
        </p:txBody>
      </p:sp>
      <p:sp>
        <p:nvSpPr>
          <p:cNvPr id="3" name="Content Placeholder 2">
            <a:extLst>
              <a:ext uri="{FF2B5EF4-FFF2-40B4-BE49-F238E27FC236}">
                <a16:creationId xmlns:a16="http://schemas.microsoft.com/office/drawing/2014/main" id="{5F087AA2-7B54-4E16-BA73-845DA9E59120}"/>
              </a:ext>
            </a:extLst>
          </p:cNvPr>
          <p:cNvSpPr>
            <a:spLocks noGrp="1"/>
          </p:cNvSpPr>
          <p:nvPr>
            <p:ph idx="1"/>
          </p:nvPr>
        </p:nvSpPr>
        <p:spPr>
          <a:xfrm>
            <a:off x="1451579" y="2015732"/>
            <a:ext cx="9603275" cy="3858595"/>
          </a:xfrm>
        </p:spPr>
        <p:txBody>
          <a:bodyPr>
            <a:normAutofit fontScale="77500" lnSpcReduction="20000"/>
          </a:bodyPr>
          <a:lstStyle/>
          <a:p>
            <a:pPr algn="just"/>
            <a:r>
              <a:rPr lang="en-US" dirty="0"/>
              <a:t>The examination of the physical education and sports curriculums by the researchers in this project revealed the greatest difference that revolves around the creation and distribution of physical education and sports curriculum in both countries. </a:t>
            </a:r>
          </a:p>
          <a:p>
            <a:pPr algn="just"/>
            <a:r>
              <a:rPr lang="en-US" dirty="0"/>
              <a:t>In Kosovo, the curriculum is prepared by the government and distributed to the schools while in Turkey the curriculum is left up to the teachers within a certain framework.</a:t>
            </a:r>
          </a:p>
          <a:p>
            <a:pPr algn="just"/>
            <a:r>
              <a:rPr lang="en-US" dirty="0"/>
              <a:t>Teachers and educators in Turkey are expected to create the physical education curriculums that they believe would fulfil the learning, the sub-learning and attainments. </a:t>
            </a:r>
          </a:p>
          <a:p>
            <a:pPr algn="just"/>
            <a:r>
              <a:rPr lang="en-US" dirty="0"/>
              <a:t>Even though both countries place significant value in physical education and sports, differences such as the amount of time allotted for the weekly course hours and the varying operations systems such as the Anthropometric and Bio motoric measurements conducted in Kosovo may result in significant variations in the physical education outcomes. </a:t>
            </a:r>
          </a:p>
          <a:p>
            <a:pPr algn="just"/>
            <a:r>
              <a:rPr lang="en-US" dirty="0"/>
              <a:t>The researchers noted that in both countries, outdoor physical education is usually not supervised in grades 12 and 13. </a:t>
            </a:r>
          </a:p>
        </p:txBody>
      </p:sp>
    </p:spTree>
    <p:extLst>
      <p:ext uri="{BB962C8B-B14F-4D97-AF65-F5344CB8AC3E}">
        <p14:creationId xmlns:p14="http://schemas.microsoft.com/office/powerpoint/2010/main" val="6819893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0DA43-8344-42AD-8208-38D9C58B5409}"/>
              </a:ext>
            </a:extLst>
          </p:cNvPr>
          <p:cNvSpPr>
            <a:spLocks noGrp="1"/>
          </p:cNvSpPr>
          <p:nvPr>
            <p:ph type="title"/>
          </p:nvPr>
        </p:nvSpPr>
        <p:spPr>
          <a:xfrm>
            <a:off x="955964" y="764373"/>
            <a:ext cx="10550236" cy="1293028"/>
          </a:xfrm>
        </p:spPr>
        <p:txBody>
          <a:bodyPr/>
          <a:lstStyle/>
          <a:p>
            <a:pPr algn="ctr"/>
            <a:r>
              <a:rPr lang="en-US" b="1" dirty="0"/>
              <a:t>Student reflections </a:t>
            </a:r>
          </a:p>
        </p:txBody>
      </p:sp>
      <p:sp>
        <p:nvSpPr>
          <p:cNvPr id="3" name="Content Placeholder 2">
            <a:extLst>
              <a:ext uri="{FF2B5EF4-FFF2-40B4-BE49-F238E27FC236}">
                <a16:creationId xmlns:a16="http://schemas.microsoft.com/office/drawing/2014/main" id="{56F0F847-F4D7-4C56-B5D2-5BD255E4560C}"/>
              </a:ext>
            </a:extLst>
          </p:cNvPr>
          <p:cNvSpPr>
            <a:spLocks noGrp="1"/>
          </p:cNvSpPr>
          <p:nvPr>
            <p:ph idx="1"/>
          </p:nvPr>
        </p:nvSpPr>
        <p:spPr/>
        <p:txBody>
          <a:bodyPr>
            <a:normAutofit lnSpcReduction="10000"/>
          </a:bodyPr>
          <a:lstStyle/>
          <a:p>
            <a:pPr algn="just"/>
            <a:r>
              <a:rPr lang="en-US" dirty="0"/>
              <a:t>After a close analysis of the research paper, in my view, it is evident that the Kosovar physical education and sports curriculums are efficient as opposed to the Turkish curriculums. </a:t>
            </a:r>
          </a:p>
          <a:p>
            <a:pPr algn="just"/>
            <a:r>
              <a:rPr lang="en-US" dirty="0"/>
              <a:t>The government should create a plan through which to create and plan for the national curriculum for grades 1-12. </a:t>
            </a:r>
          </a:p>
          <a:p>
            <a:pPr algn="just"/>
            <a:r>
              <a:rPr lang="en-US" dirty="0"/>
              <a:t>This plan and framework should be used to create different versions according to the different features of the regions rather than letting the teachers adapt the physical education according to their needs, which may result in sub-standard physical education systems across the country. </a:t>
            </a:r>
          </a:p>
        </p:txBody>
      </p:sp>
    </p:spTree>
    <p:extLst>
      <p:ext uri="{BB962C8B-B14F-4D97-AF65-F5344CB8AC3E}">
        <p14:creationId xmlns:p14="http://schemas.microsoft.com/office/powerpoint/2010/main" val="1760483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26BB68-7AA9-43A4-BDEF-7D29E27E9A18}"/>
              </a:ext>
            </a:extLst>
          </p:cNvPr>
          <p:cNvSpPr>
            <a:spLocks noGrp="1"/>
          </p:cNvSpPr>
          <p:nvPr>
            <p:ph type="title"/>
          </p:nvPr>
        </p:nvSpPr>
        <p:spPr/>
        <p:txBody>
          <a:bodyPr/>
          <a:lstStyle/>
          <a:p>
            <a:pPr algn="ctr"/>
            <a:r>
              <a:rPr lang="en-US" b="1" dirty="0"/>
              <a:t>References </a:t>
            </a:r>
          </a:p>
        </p:txBody>
      </p:sp>
      <p:sp>
        <p:nvSpPr>
          <p:cNvPr id="3" name="Content Placeholder 2">
            <a:extLst>
              <a:ext uri="{FF2B5EF4-FFF2-40B4-BE49-F238E27FC236}">
                <a16:creationId xmlns:a16="http://schemas.microsoft.com/office/drawing/2014/main" id="{F9F1D9B8-D726-4F62-8FDC-98254B8DA078}"/>
              </a:ext>
            </a:extLst>
          </p:cNvPr>
          <p:cNvSpPr>
            <a:spLocks noGrp="1"/>
          </p:cNvSpPr>
          <p:nvPr>
            <p:ph idx="1"/>
          </p:nvPr>
        </p:nvSpPr>
        <p:spPr/>
        <p:txBody>
          <a:bodyPr/>
          <a:lstStyle/>
          <a:p>
            <a:r>
              <a:rPr lang="en-US" dirty="0"/>
              <a:t>Hergüner, G., </a:t>
            </a:r>
            <a:r>
              <a:rPr lang="en-US" dirty="0" err="1"/>
              <a:t>Önal</a:t>
            </a:r>
            <a:r>
              <a:rPr lang="en-US" dirty="0"/>
              <a:t>, A., Berisha, M., &amp; </a:t>
            </a:r>
            <a:r>
              <a:rPr lang="en-US" dirty="0" err="1"/>
              <a:t>Yaman</a:t>
            </a:r>
            <a:r>
              <a:rPr lang="en-US" dirty="0"/>
              <a:t>, M. S. (2016). The Comparison of Physical Education and Sports Lessons Applied in Education Systems of Turkey and Kosovo. Universal Journal of Educational Research, 4(9), 1985-1993.</a:t>
            </a:r>
          </a:p>
        </p:txBody>
      </p:sp>
    </p:spTree>
    <p:extLst>
      <p:ext uri="{BB962C8B-B14F-4D97-AF65-F5344CB8AC3E}">
        <p14:creationId xmlns:p14="http://schemas.microsoft.com/office/powerpoint/2010/main" val="18095006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FCF8A-1DD9-4E2A-A956-87EDD0672EB9}"/>
              </a:ext>
            </a:extLst>
          </p:cNvPr>
          <p:cNvSpPr>
            <a:spLocks noGrp="1"/>
          </p:cNvSpPr>
          <p:nvPr>
            <p:ph type="title"/>
          </p:nvPr>
        </p:nvSpPr>
        <p:spPr>
          <a:xfrm>
            <a:off x="685801" y="764373"/>
            <a:ext cx="10820400" cy="1293028"/>
          </a:xfrm>
        </p:spPr>
        <p:txBody>
          <a:bodyPr>
            <a:normAutofit/>
          </a:bodyPr>
          <a:lstStyle/>
          <a:p>
            <a:pPr algn="ctr"/>
            <a:r>
              <a:rPr lang="en-US" sz="3200" b="1" dirty="0"/>
              <a:t>introduction</a:t>
            </a:r>
          </a:p>
        </p:txBody>
      </p:sp>
      <p:sp>
        <p:nvSpPr>
          <p:cNvPr id="3" name="Content Placeholder 2">
            <a:extLst>
              <a:ext uri="{FF2B5EF4-FFF2-40B4-BE49-F238E27FC236}">
                <a16:creationId xmlns:a16="http://schemas.microsoft.com/office/drawing/2014/main" id="{BFF3A754-5375-4253-8715-AC43195E7E0C}"/>
              </a:ext>
            </a:extLst>
          </p:cNvPr>
          <p:cNvSpPr>
            <a:spLocks noGrp="1"/>
          </p:cNvSpPr>
          <p:nvPr>
            <p:ph idx="1"/>
          </p:nvPr>
        </p:nvSpPr>
        <p:spPr/>
        <p:txBody>
          <a:bodyPr>
            <a:normAutofit lnSpcReduction="10000"/>
          </a:bodyPr>
          <a:lstStyle/>
          <a:p>
            <a:pPr algn="just">
              <a:lnSpc>
                <a:spcPct val="150000"/>
              </a:lnSpc>
            </a:pPr>
            <a:r>
              <a:rPr lang="en-US" sz="2000" dirty="0">
                <a:latin typeface="+mj-lt"/>
              </a:rPr>
              <a:t>Physical education is considered an essential part of the K-12 curriculum around the world. </a:t>
            </a:r>
          </a:p>
          <a:p>
            <a:pPr algn="just">
              <a:lnSpc>
                <a:spcPct val="150000"/>
              </a:lnSpc>
            </a:pPr>
            <a:r>
              <a:rPr lang="en-US" sz="2000" dirty="0">
                <a:latin typeface="+mj-lt"/>
              </a:rPr>
              <a:t>For decades, physical education has played essential roles in educating children on achieving healthy and active lifestyles</a:t>
            </a:r>
            <a:r>
              <a:rPr lang="en-US" dirty="0">
                <a:latin typeface="+mj-lt"/>
              </a:rPr>
              <a:t> (Hergüner </a:t>
            </a:r>
            <a:r>
              <a:rPr lang="en-US" i="1" dirty="0">
                <a:latin typeface="+mj-lt"/>
              </a:rPr>
              <a:t>et al. </a:t>
            </a:r>
            <a:r>
              <a:rPr lang="en-US" dirty="0">
                <a:latin typeface="+mj-lt"/>
              </a:rPr>
              <a:t>2016). </a:t>
            </a:r>
            <a:endParaRPr lang="en-US" sz="2000" dirty="0">
              <a:latin typeface="+mj-lt"/>
            </a:endParaRPr>
          </a:p>
          <a:p>
            <a:pPr algn="just">
              <a:lnSpc>
                <a:spcPct val="150000"/>
              </a:lnSpc>
            </a:pPr>
            <a:r>
              <a:rPr lang="en-US" sz="2000" dirty="0">
                <a:latin typeface="+mj-lt"/>
              </a:rPr>
              <a:t>In understanding this importance, this particular study was conducted to compare and determine the differences between the syllabuses, class hours, and the requirements of physical education in middle schools in Kosovo and Turkey. </a:t>
            </a:r>
          </a:p>
        </p:txBody>
      </p:sp>
    </p:spTree>
    <p:extLst>
      <p:ext uri="{BB962C8B-B14F-4D97-AF65-F5344CB8AC3E}">
        <p14:creationId xmlns:p14="http://schemas.microsoft.com/office/powerpoint/2010/main" val="3318815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3DDBE-9195-42A0-A265-90D6D2CEF738}"/>
              </a:ext>
            </a:extLst>
          </p:cNvPr>
          <p:cNvSpPr>
            <a:spLocks noGrp="1"/>
          </p:cNvSpPr>
          <p:nvPr>
            <p:ph type="title"/>
          </p:nvPr>
        </p:nvSpPr>
        <p:spPr>
          <a:xfrm>
            <a:off x="858982" y="764373"/>
            <a:ext cx="10647218" cy="1293028"/>
          </a:xfrm>
        </p:spPr>
        <p:txBody>
          <a:bodyPr/>
          <a:lstStyle/>
          <a:p>
            <a:pPr algn="ctr"/>
            <a:r>
              <a:rPr lang="en-US" b="1" dirty="0"/>
              <a:t>purpose</a:t>
            </a:r>
          </a:p>
        </p:txBody>
      </p:sp>
      <p:sp>
        <p:nvSpPr>
          <p:cNvPr id="3" name="Content Placeholder 2">
            <a:extLst>
              <a:ext uri="{FF2B5EF4-FFF2-40B4-BE49-F238E27FC236}">
                <a16:creationId xmlns:a16="http://schemas.microsoft.com/office/drawing/2014/main" id="{4A1BEA78-9391-43B1-A4AE-156BE561B0DB}"/>
              </a:ext>
            </a:extLst>
          </p:cNvPr>
          <p:cNvSpPr>
            <a:spLocks noGrp="1"/>
          </p:cNvSpPr>
          <p:nvPr>
            <p:ph idx="1"/>
          </p:nvPr>
        </p:nvSpPr>
        <p:spPr/>
        <p:txBody>
          <a:bodyPr/>
          <a:lstStyle/>
          <a:p>
            <a:pPr algn="just"/>
            <a:r>
              <a:rPr lang="en-US" dirty="0"/>
              <a:t>This project represented an international comparative study that sought to determine and highlight the differences and similarities in schools in Kosovo and Turkey. </a:t>
            </a:r>
          </a:p>
          <a:p>
            <a:pPr algn="just"/>
            <a:r>
              <a:rPr lang="en-US" dirty="0"/>
              <a:t>Similarly, evidence drawn from this research project would be beneficial to help make effective suggestions to better the field of physical education in both countries. </a:t>
            </a:r>
          </a:p>
          <a:p>
            <a:pPr algn="just"/>
            <a:r>
              <a:rPr lang="en-US" dirty="0"/>
              <a:t>This is because the study also sought to help identify the weak points of the current structure of physical education curriculum and practices in both countries. </a:t>
            </a:r>
          </a:p>
        </p:txBody>
      </p:sp>
    </p:spTree>
    <p:extLst>
      <p:ext uri="{BB962C8B-B14F-4D97-AF65-F5344CB8AC3E}">
        <p14:creationId xmlns:p14="http://schemas.microsoft.com/office/powerpoint/2010/main" val="3757903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3B532-ED67-4C93-93C7-3F905BAA2CAB}"/>
              </a:ext>
            </a:extLst>
          </p:cNvPr>
          <p:cNvSpPr>
            <a:spLocks noGrp="1"/>
          </p:cNvSpPr>
          <p:nvPr>
            <p:ph type="title"/>
          </p:nvPr>
        </p:nvSpPr>
        <p:spPr>
          <a:xfrm>
            <a:off x="845127" y="764373"/>
            <a:ext cx="10661073" cy="1293028"/>
          </a:xfrm>
        </p:spPr>
        <p:txBody>
          <a:bodyPr/>
          <a:lstStyle/>
          <a:p>
            <a:pPr algn="ctr"/>
            <a:r>
              <a:rPr lang="en-US" b="1" dirty="0"/>
              <a:t>Hypothesis</a:t>
            </a:r>
          </a:p>
        </p:txBody>
      </p:sp>
      <p:sp>
        <p:nvSpPr>
          <p:cNvPr id="3" name="Content Placeholder 2">
            <a:extLst>
              <a:ext uri="{FF2B5EF4-FFF2-40B4-BE49-F238E27FC236}">
                <a16:creationId xmlns:a16="http://schemas.microsoft.com/office/drawing/2014/main" id="{7FC443BB-6B03-48A5-8904-4D82CD9B34FD}"/>
              </a:ext>
            </a:extLst>
          </p:cNvPr>
          <p:cNvSpPr>
            <a:spLocks noGrp="1"/>
          </p:cNvSpPr>
          <p:nvPr>
            <p:ph idx="1"/>
          </p:nvPr>
        </p:nvSpPr>
        <p:spPr/>
        <p:txBody>
          <a:bodyPr/>
          <a:lstStyle/>
          <a:p>
            <a:pPr marL="0" indent="0">
              <a:buNone/>
            </a:pPr>
            <a:r>
              <a:rPr lang="en-US" dirty="0"/>
              <a:t> </a:t>
            </a:r>
          </a:p>
          <a:p>
            <a:pPr algn="just"/>
            <a:r>
              <a:rPr lang="en-US" dirty="0"/>
              <a:t>The study was based on the hypothesis that there exists a full consensus regarding the importance of physical education in both countries, and for this reason, the two countries apply similar systems of physical education in middle schools to ensure that the children achieve efficient bodily development. </a:t>
            </a:r>
          </a:p>
          <a:p>
            <a:endParaRPr lang="en-US" dirty="0"/>
          </a:p>
        </p:txBody>
      </p:sp>
    </p:spTree>
    <p:extLst>
      <p:ext uri="{BB962C8B-B14F-4D97-AF65-F5344CB8AC3E}">
        <p14:creationId xmlns:p14="http://schemas.microsoft.com/office/powerpoint/2010/main" val="20773018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96600-5369-46A0-89DD-95E306164501}"/>
              </a:ext>
            </a:extLst>
          </p:cNvPr>
          <p:cNvSpPr>
            <a:spLocks noGrp="1"/>
          </p:cNvSpPr>
          <p:nvPr>
            <p:ph type="title"/>
          </p:nvPr>
        </p:nvSpPr>
        <p:spPr>
          <a:xfrm>
            <a:off x="886691" y="764373"/>
            <a:ext cx="10619509" cy="1293028"/>
          </a:xfrm>
        </p:spPr>
        <p:txBody>
          <a:bodyPr/>
          <a:lstStyle/>
          <a:p>
            <a:pPr algn="ctr"/>
            <a:r>
              <a:rPr lang="en-US" b="1" dirty="0"/>
              <a:t>Methodology </a:t>
            </a:r>
          </a:p>
        </p:txBody>
      </p:sp>
      <p:sp>
        <p:nvSpPr>
          <p:cNvPr id="3" name="Content Placeholder 2">
            <a:extLst>
              <a:ext uri="{FF2B5EF4-FFF2-40B4-BE49-F238E27FC236}">
                <a16:creationId xmlns:a16="http://schemas.microsoft.com/office/drawing/2014/main" id="{E5114FB7-124F-416C-B0C5-2B0840978DCE}"/>
              </a:ext>
            </a:extLst>
          </p:cNvPr>
          <p:cNvSpPr>
            <a:spLocks noGrp="1"/>
          </p:cNvSpPr>
          <p:nvPr>
            <p:ph idx="1"/>
          </p:nvPr>
        </p:nvSpPr>
        <p:spPr/>
        <p:txBody>
          <a:bodyPr>
            <a:normAutofit/>
          </a:bodyPr>
          <a:lstStyle/>
          <a:p>
            <a:pPr algn="just"/>
            <a:r>
              <a:rPr lang="en-US" dirty="0"/>
              <a:t>Like in most comparative studies, this study used a descriptive method to highlight the differences and similarities in both countries' physical education curriculum and practices. </a:t>
            </a:r>
          </a:p>
          <a:p>
            <a:pPr algn="just"/>
            <a:r>
              <a:rPr lang="en-US" dirty="0"/>
              <a:t>Public schools in both Kosovo and Turkey were randomly selected for this study, after which the researchers sampled the consists of education systems that included physical education, weekly course hours, contents and attainments of the course. </a:t>
            </a:r>
          </a:p>
          <a:p>
            <a:pPr algn="just"/>
            <a:r>
              <a:rPr lang="en-US" dirty="0"/>
              <a:t>Additionally, the researchers used observation to determine the statuses and differences in the physical education curriculum in both countries</a:t>
            </a:r>
          </a:p>
        </p:txBody>
      </p:sp>
    </p:spTree>
    <p:extLst>
      <p:ext uri="{BB962C8B-B14F-4D97-AF65-F5344CB8AC3E}">
        <p14:creationId xmlns:p14="http://schemas.microsoft.com/office/powerpoint/2010/main" val="1872707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5FADF-6F6A-4D16-9238-F57C646D6AF7}"/>
              </a:ext>
            </a:extLst>
          </p:cNvPr>
          <p:cNvSpPr>
            <a:spLocks noGrp="1"/>
          </p:cNvSpPr>
          <p:nvPr>
            <p:ph type="title"/>
          </p:nvPr>
        </p:nvSpPr>
        <p:spPr>
          <a:xfrm>
            <a:off x="942109" y="764373"/>
            <a:ext cx="10564091" cy="1293028"/>
          </a:xfrm>
        </p:spPr>
        <p:txBody>
          <a:bodyPr/>
          <a:lstStyle/>
          <a:p>
            <a:r>
              <a:rPr lang="en-US" b="1" dirty="0"/>
              <a:t>Cont.…</a:t>
            </a:r>
          </a:p>
        </p:txBody>
      </p:sp>
      <p:sp>
        <p:nvSpPr>
          <p:cNvPr id="3" name="Content Placeholder 2">
            <a:extLst>
              <a:ext uri="{FF2B5EF4-FFF2-40B4-BE49-F238E27FC236}">
                <a16:creationId xmlns:a16="http://schemas.microsoft.com/office/drawing/2014/main" id="{4735D6B3-7DCA-45EE-815C-27C46E16B603}"/>
              </a:ext>
            </a:extLst>
          </p:cNvPr>
          <p:cNvSpPr>
            <a:spLocks noGrp="1"/>
          </p:cNvSpPr>
          <p:nvPr>
            <p:ph idx="1"/>
          </p:nvPr>
        </p:nvSpPr>
        <p:spPr/>
        <p:txBody>
          <a:bodyPr/>
          <a:lstStyle/>
          <a:p>
            <a:pPr algn="just"/>
            <a:r>
              <a:rPr lang="en-US" dirty="0"/>
              <a:t>The physical education and sports curriculum and course hours published by the Head of the council of education and morality in Turkey and the curriculum of Ministry e </a:t>
            </a:r>
            <a:r>
              <a:rPr lang="en-US" dirty="0" err="1"/>
              <a:t>Arsimit</a:t>
            </a:r>
            <a:r>
              <a:rPr lang="en-US" dirty="0"/>
              <a:t> e </a:t>
            </a:r>
            <a:r>
              <a:rPr lang="en-US" dirty="0" err="1"/>
              <a:t>Shkencësdhe</a:t>
            </a:r>
            <a:r>
              <a:rPr lang="en-US" dirty="0"/>
              <a:t> </a:t>
            </a:r>
            <a:r>
              <a:rPr lang="en-US" dirty="0" err="1"/>
              <a:t>Teknologjisë</a:t>
            </a:r>
            <a:r>
              <a:rPr lang="en-US" dirty="0"/>
              <a:t> was taken as the base of the study. </a:t>
            </a:r>
          </a:p>
          <a:p>
            <a:pPr algn="just"/>
            <a:r>
              <a:rPr lang="en-US" dirty="0"/>
              <a:t>To compare physical education curriculums in both countries, the researchers examined the physical education and sports curriculums and the weekly course schedules. </a:t>
            </a:r>
          </a:p>
          <a:p>
            <a:pPr algn="just"/>
            <a:r>
              <a:rPr lang="en-US" dirty="0"/>
              <a:t>Data collection was done with the help of related theses, the regulations and internet pages of relative units of ministries. </a:t>
            </a:r>
          </a:p>
          <a:p>
            <a:pPr algn="just"/>
            <a:endParaRPr lang="en-US" dirty="0"/>
          </a:p>
        </p:txBody>
      </p:sp>
    </p:spTree>
    <p:extLst>
      <p:ext uri="{BB962C8B-B14F-4D97-AF65-F5344CB8AC3E}">
        <p14:creationId xmlns:p14="http://schemas.microsoft.com/office/powerpoint/2010/main" val="2607080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BF158-72A6-4BF8-8D05-92B78986466C}"/>
              </a:ext>
            </a:extLst>
          </p:cNvPr>
          <p:cNvSpPr>
            <a:spLocks noGrp="1"/>
          </p:cNvSpPr>
          <p:nvPr>
            <p:ph type="title"/>
          </p:nvPr>
        </p:nvSpPr>
        <p:spPr>
          <a:xfrm>
            <a:off x="969818" y="764373"/>
            <a:ext cx="10536382" cy="1293028"/>
          </a:xfrm>
        </p:spPr>
        <p:txBody>
          <a:bodyPr/>
          <a:lstStyle/>
          <a:p>
            <a:pPr algn="ctr"/>
            <a:r>
              <a:rPr lang="en-US" b="1" dirty="0"/>
              <a:t>Findings</a:t>
            </a:r>
            <a:r>
              <a:rPr lang="en-US" dirty="0"/>
              <a:t> </a:t>
            </a:r>
          </a:p>
        </p:txBody>
      </p:sp>
      <p:sp>
        <p:nvSpPr>
          <p:cNvPr id="3" name="Content Placeholder 2">
            <a:extLst>
              <a:ext uri="{FF2B5EF4-FFF2-40B4-BE49-F238E27FC236}">
                <a16:creationId xmlns:a16="http://schemas.microsoft.com/office/drawing/2014/main" id="{6B3A062D-BFA7-4527-ADAC-A9A2A7A3CDD6}"/>
              </a:ext>
            </a:extLst>
          </p:cNvPr>
          <p:cNvSpPr>
            <a:spLocks noGrp="1"/>
          </p:cNvSpPr>
          <p:nvPr>
            <p:ph idx="1"/>
          </p:nvPr>
        </p:nvSpPr>
        <p:spPr>
          <a:xfrm>
            <a:off x="1451579" y="1856510"/>
            <a:ext cx="9603275" cy="4073236"/>
          </a:xfrm>
        </p:spPr>
        <p:txBody>
          <a:bodyPr>
            <a:normAutofit lnSpcReduction="10000"/>
          </a:bodyPr>
          <a:lstStyle/>
          <a:p>
            <a:r>
              <a:rPr lang="en-US" dirty="0"/>
              <a:t>The physical education and sports curriculum in Kosovo provide for many sports and games. </a:t>
            </a:r>
          </a:p>
          <a:p>
            <a:r>
              <a:rPr lang="en-US" dirty="0"/>
              <a:t>In terms of weekly course hours, the physical education course is ranked third in both countries. </a:t>
            </a:r>
          </a:p>
          <a:p>
            <a:r>
              <a:rPr lang="en-US" dirty="0"/>
              <a:t>The learning domains and attainments are generally similar in the sports curriculums of both countries (Hergüner </a:t>
            </a:r>
            <a:r>
              <a:rPr lang="en-US" i="1" dirty="0"/>
              <a:t>et al. </a:t>
            </a:r>
            <a:r>
              <a:rPr lang="en-US" dirty="0"/>
              <a:t>2016). </a:t>
            </a:r>
          </a:p>
          <a:p>
            <a:r>
              <a:rPr lang="en-US" dirty="0"/>
              <a:t>In both countries, motor activities such as walking, running and jumping are considered an essential component of the physical education curriculums. </a:t>
            </a:r>
          </a:p>
          <a:p>
            <a:r>
              <a:rPr lang="en-US" dirty="0"/>
              <a:t>In both countries, the physical education course exists in every grade level in the primary education system. </a:t>
            </a:r>
          </a:p>
          <a:p>
            <a:endParaRPr lang="en-US" dirty="0"/>
          </a:p>
        </p:txBody>
      </p:sp>
    </p:spTree>
    <p:extLst>
      <p:ext uri="{BB962C8B-B14F-4D97-AF65-F5344CB8AC3E}">
        <p14:creationId xmlns:p14="http://schemas.microsoft.com/office/powerpoint/2010/main" val="336367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9B4727-ED4D-4E40-91F0-9D297FD380B4}"/>
              </a:ext>
            </a:extLst>
          </p:cNvPr>
          <p:cNvSpPr>
            <a:spLocks noGrp="1"/>
          </p:cNvSpPr>
          <p:nvPr>
            <p:ph type="title"/>
          </p:nvPr>
        </p:nvSpPr>
        <p:spPr/>
        <p:txBody>
          <a:bodyPr/>
          <a:lstStyle/>
          <a:p>
            <a:r>
              <a:rPr lang="en-US" b="1" cap="none" dirty="0"/>
              <a:t>Differences </a:t>
            </a:r>
          </a:p>
        </p:txBody>
      </p:sp>
      <p:sp>
        <p:nvSpPr>
          <p:cNvPr id="3" name="Content Placeholder 2">
            <a:extLst>
              <a:ext uri="{FF2B5EF4-FFF2-40B4-BE49-F238E27FC236}">
                <a16:creationId xmlns:a16="http://schemas.microsoft.com/office/drawing/2014/main" id="{A561CC2B-EBA3-466D-9EF1-F603A18CBC5D}"/>
              </a:ext>
            </a:extLst>
          </p:cNvPr>
          <p:cNvSpPr>
            <a:spLocks noGrp="1"/>
          </p:cNvSpPr>
          <p:nvPr>
            <p:ph idx="1"/>
          </p:nvPr>
        </p:nvSpPr>
        <p:spPr>
          <a:xfrm>
            <a:off x="1451579" y="1853754"/>
            <a:ext cx="9603275" cy="3979010"/>
          </a:xfrm>
        </p:spPr>
        <p:txBody>
          <a:bodyPr>
            <a:normAutofit fontScale="77500" lnSpcReduction="20000"/>
          </a:bodyPr>
          <a:lstStyle/>
          <a:p>
            <a:r>
              <a:rPr lang="en-US" dirty="0"/>
              <a:t>The physical education curriculums in Kosovo is prepared and distributed by the government to schools. However, in Turkey, this is not the case as physical education teachers and educators create the plan and activities themselves. </a:t>
            </a:r>
          </a:p>
          <a:p>
            <a:r>
              <a:rPr lang="en-US" dirty="0"/>
              <a:t>In Kosovo, Anthropometric and Biometric tests are necessary at the beginning of every academic year.</a:t>
            </a:r>
          </a:p>
          <a:p>
            <a:r>
              <a:rPr lang="en-US" dirty="0"/>
              <a:t>The researchers, however, noted that such practices do not exist in the Turkish physical education and sports curriculum (Hergüner </a:t>
            </a:r>
            <a:r>
              <a:rPr lang="en-US" i="1" dirty="0"/>
              <a:t>et al. </a:t>
            </a:r>
            <a:r>
              <a:rPr lang="en-US" dirty="0"/>
              <a:t>2016). .  </a:t>
            </a:r>
          </a:p>
          <a:p>
            <a:r>
              <a:rPr lang="en-US" dirty="0"/>
              <a:t>The total amount of weekly course hours totals 1188 hours in Turkey, while in Kosovo, the physical education course hours equal 940 hours. </a:t>
            </a:r>
          </a:p>
          <a:p>
            <a:r>
              <a:rPr lang="en-US" dirty="0"/>
              <a:t>The learning domains and attainments in every grade show similarity in Kosovo; however, there are significant variations in the learning domains and achievements in Turkey. </a:t>
            </a:r>
          </a:p>
          <a:p>
            <a:r>
              <a:rPr lang="en-US" dirty="0"/>
              <a:t>Schools in Turkey are observably not obligated to provide swimming lessons as part of the physical education exercises. However, in Kosovo, the researchers realized this was mandatory and that schools were required to offer swimming lessons which lasted between 7-10 days. </a:t>
            </a:r>
          </a:p>
          <a:p>
            <a:endParaRPr lang="en-US" dirty="0"/>
          </a:p>
        </p:txBody>
      </p:sp>
    </p:spTree>
    <p:extLst>
      <p:ext uri="{BB962C8B-B14F-4D97-AF65-F5344CB8AC3E}">
        <p14:creationId xmlns:p14="http://schemas.microsoft.com/office/powerpoint/2010/main" val="199611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30FB14-65CE-4343-A15C-D0452AA8BE42}"/>
              </a:ext>
            </a:extLst>
          </p:cNvPr>
          <p:cNvSpPr>
            <a:spLocks noGrp="1"/>
          </p:cNvSpPr>
          <p:nvPr>
            <p:ph type="title"/>
          </p:nvPr>
        </p:nvSpPr>
        <p:spPr>
          <a:xfrm>
            <a:off x="845127" y="764373"/>
            <a:ext cx="10661073" cy="1293028"/>
          </a:xfrm>
        </p:spPr>
        <p:txBody>
          <a:bodyPr/>
          <a:lstStyle/>
          <a:p>
            <a:pPr algn="ctr"/>
            <a:r>
              <a:rPr lang="en-US" b="1" dirty="0"/>
              <a:t>Negative aspects of the Kosovar curriculum</a:t>
            </a:r>
          </a:p>
        </p:txBody>
      </p:sp>
      <p:sp>
        <p:nvSpPr>
          <p:cNvPr id="3" name="Content Placeholder 2">
            <a:extLst>
              <a:ext uri="{FF2B5EF4-FFF2-40B4-BE49-F238E27FC236}">
                <a16:creationId xmlns:a16="http://schemas.microsoft.com/office/drawing/2014/main" id="{AA8AF4D7-74DE-4A4D-87BE-DABBA18E1E17}"/>
              </a:ext>
            </a:extLst>
          </p:cNvPr>
          <p:cNvSpPr>
            <a:spLocks noGrp="1"/>
          </p:cNvSpPr>
          <p:nvPr>
            <p:ph idx="1"/>
          </p:nvPr>
        </p:nvSpPr>
        <p:spPr>
          <a:xfrm>
            <a:off x="1451579" y="2015732"/>
            <a:ext cx="9603275" cy="3817032"/>
          </a:xfrm>
        </p:spPr>
        <p:txBody>
          <a:bodyPr/>
          <a:lstStyle/>
          <a:p>
            <a:r>
              <a:rPr lang="en-US" dirty="0"/>
              <a:t>There are mistakes in the learning cascades of the techniques. For example, a technique that is difficult to learn in gymnastics movements is given in the 8th grade, while a lighter technique is given in the 9th grade.</a:t>
            </a:r>
          </a:p>
          <a:p>
            <a:r>
              <a:rPr lang="en-US" dirty="0"/>
              <a:t>The fact that the curriculum is not flexible may cause issues that will result in not being able to continue to carry out the lesson when special situations or a deficiency of material occur.</a:t>
            </a:r>
          </a:p>
          <a:p>
            <a:endParaRPr lang="en-US" dirty="0"/>
          </a:p>
        </p:txBody>
      </p:sp>
    </p:spTree>
    <p:extLst>
      <p:ext uri="{BB962C8B-B14F-4D97-AF65-F5344CB8AC3E}">
        <p14:creationId xmlns:p14="http://schemas.microsoft.com/office/powerpoint/2010/main" val="118478376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268</TotalTime>
  <Words>1200</Words>
  <Application>Microsoft Office PowerPoint</Application>
  <PresentationFormat>Widescreen</PresentationFormat>
  <Paragraphs>53</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Gill Sans MT</vt:lpstr>
      <vt:lpstr>Gallery</vt:lpstr>
      <vt:lpstr>The Comparison of Physical Education and Sports Lessons Applied in Education Systems of Turkey and Kosovo    Author Institutional Affiliation Instructor  Course Code  Date Of Submission </vt:lpstr>
      <vt:lpstr>introduction</vt:lpstr>
      <vt:lpstr>purpose</vt:lpstr>
      <vt:lpstr>Hypothesis</vt:lpstr>
      <vt:lpstr>Methodology </vt:lpstr>
      <vt:lpstr>Cont.…</vt:lpstr>
      <vt:lpstr>Findings </vt:lpstr>
      <vt:lpstr>Differences </vt:lpstr>
      <vt:lpstr>Negative aspects of the Kosovar curriculum</vt:lpstr>
      <vt:lpstr>Negative aspects in the Turkish curriculum</vt:lpstr>
      <vt:lpstr>Summary </vt:lpstr>
      <vt:lpstr>Student reflections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Comparison of Physical Education and Sports Lessons Applied in Education Systems of Turkey and Kosovo</dc:title>
  <dc:creator>steveyoung640@gmail.com</dc:creator>
  <cp:lastModifiedBy>steveyoung640@gmail.com</cp:lastModifiedBy>
  <cp:revision>3</cp:revision>
  <dcterms:created xsi:type="dcterms:W3CDTF">2021-04-23T20:19:04Z</dcterms:created>
  <dcterms:modified xsi:type="dcterms:W3CDTF">2021-04-24T00:47:57Z</dcterms:modified>
</cp:coreProperties>
</file>